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8" r:id="rId3"/>
    <p:sldId id="259" r:id="rId4"/>
    <p:sldId id="260" r:id="rId5"/>
    <p:sldId id="263" r:id="rId6"/>
    <p:sldId id="261" r:id="rId7"/>
    <p:sldId id="277" r:id="rId8"/>
    <p:sldId id="262" r:id="rId9"/>
    <p:sldId id="264" r:id="rId10"/>
    <p:sldId id="267" r:id="rId11"/>
    <p:sldId id="268" r:id="rId12"/>
    <p:sldId id="269" r:id="rId13"/>
    <p:sldId id="270" r:id="rId14"/>
    <p:sldId id="271" r:id="rId15"/>
    <p:sldId id="265" r:id="rId16"/>
    <p:sldId id="274" r:id="rId17"/>
    <p:sldId id="266" r:id="rId18"/>
    <p:sldId id="272" r:id="rId19"/>
    <p:sldId id="273" r:id="rId20"/>
    <p:sldId id="275" r:id="rId21"/>
    <p:sldId id="276"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opher Pupik Dea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1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commentAuthors" Target="commentAuthors.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9-24T00:26:58.293" idx="1">
    <p:pos x="4579" y="1500"/>
    <p:text>20:6</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031E99-DFE6-B544-8FDB-E8E0E03BA95C}" type="datetimeFigureOut">
              <a:rPr lang="en-US" smtClean="0"/>
              <a:t>9/27/12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508852-0D64-9C44-9130-364FA61C4D69}" type="slidenum">
              <a:rPr lang="en-US" smtClean="0"/>
              <a:t>‹#›</a:t>
            </a:fld>
            <a:endParaRPr lang="en-US"/>
          </a:p>
        </p:txBody>
      </p:sp>
    </p:spTree>
    <p:extLst>
      <p:ext uri="{BB962C8B-B14F-4D97-AF65-F5344CB8AC3E}">
        <p14:creationId xmlns:p14="http://schemas.microsoft.com/office/powerpoint/2010/main" val="41268645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Stories were particular</a:t>
            </a:r>
            <a:endParaRPr lang="en-US" dirty="0"/>
          </a:p>
        </p:txBody>
      </p:sp>
      <p:sp>
        <p:nvSpPr>
          <p:cNvPr id="4" name="Slide Number Placeholder 3"/>
          <p:cNvSpPr>
            <a:spLocks noGrp="1"/>
          </p:cNvSpPr>
          <p:nvPr>
            <p:ph type="sldNum" sz="quarter" idx="10"/>
          </p:nvPr>
        </p:nvSpPr>
        <p:spPr/>
        <p:txBody>
          <a:bodyPr/>
          <a:lstStyle/>
          <a:p>
            <a:fld id="{EB508852-0D64-9C44-9130-364FA61C4D69}" type="slidenum">
              <a:rPr lang="en-US" smtClean="0"/>
              <a:t>5</a:t>
            </a:fld>
            <a:endParaRPr lang="en-US"/>
          </a:p>
        </p:txBody>
      </p:sp>
    </p:spTree>
    <p:extLst>
      <p:ext uri="{BB962C8B-B14F-4D97-AF65-F5344CB8AC3E}">
        <p14:creationId xmlns:p14="http://schemas.microsoft.com/office/powerpoint/2010/main" val="2808193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One story persists strongly through 3 months of class</a:t>
            </a:r>
            <a:endParaRPr lang="en-US" dirty="0"/>
          </a:p>
        </p:txBody>
      </p:sp>
      <p:sp>
        <p:nvSpPr>
          <p:cNvPr id="4" name="Slide Number Placeholder 3"/>
          <p:cNvSpPr>
            <a:spLocks noGrp="1"/>
          </p:cNvSpPr>
          <p:nvPr>
            <p:ph type="sldNum" sz="quarter" idx="10"/>
          </p:nvPr>
        </p:nvSpPr>
        <p:spPr/>
        <p:txBody>
          <a:bodyPr/>
          <a:lstStyle/>
          <a:p>
            <a:fld id="{EB508852-0D64-9C44-9130-364FA61C4D69}" type="slidenum">
              <a:rPr lang="en-US" smtClean="0"/>
              <a:t>8</a:t>
            </a:fld>
            <a:endParaRPr lang="en-US"/>
          </a:p>
        </p:txBody>
      </p:sp>
    </p:spTree>
    <p:extLst>
      <p:ext uri="{BB962C8B-B14F-4D97-AF65-F5344CB8AC3E}">
        <p14:creationId xmlns:p14="http://schemas.microsoft.com/office/powerpoint/2010/main" val="1090132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Finding was that this was not a significant direct contributor to </a:t>
            </a:r>
            <a:endParaRPr lang="en-US" dirty="0"/>
          </a:p>
        </p:txBody>
      </p:sp>
      <p:sp>
        <p:nvSpPr>
          <p:cNvPr id="4" name="Slide Number Placeholder 3"/>
          <p:cNvSpPr>
            <a:spLocks noGrp="1"/>
          </p:cNvSpPr>
          <p:nvPr>
            <p:ph type="sldNum" sz="quarter" idx="10"/>
          </p:nvPr>
        </p:nvSpPr>
        <p:spPr/>
        <p:txBody>
          <a:bodyPr/>
          <a:lstStyle/>
          <a:p>
            <a:fld id="{EB508852-0D64-9C44-9130-364FA61C4D69}" type="slidenum">
              <a:rPr lang="en-US" smtClean="0"/>
              <a:t>9</a:t>
            </a:fld>
            <a:endParaRPr lang="en-US"/>
          </a:p>
        </p:txBody>
      </p:sp>
    </p:spTree>
    <p:extLst>
      <p:ext uri="{BB962C8B-B14F-4D97-AF65-F5344CB8AC3E}">
        <p14:creationId xmlns:p14="http://schemas.microsoft.com/office/powerpoint/2010/main" val="2718463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did focus some of the further stories</a:t>
            </a:r>
            <a:endParaRPr lang="en-US" dirty="0"/>
          </a:p>
        </p:txBody>
      </p:sp>
      <p:sp>
        <p:nvSpPr>
          <p:cNvPr id="4" name="Slide Number Placeholder 3"/>
          <p:cNvSpPr>
            <a:spLocks noGrp="1"/>
          </p:cNvSpPr>
          <p:nvPr>
            <p:ph type="sldNum" sz="quarter" idx="10"/>
          </p:nvPr>
        </p:nvSpPr>
        <p:spPr/>
        <p:txBody>
          <a:bodyPr/>
          <a:lstStyle/>
          <a:p>
            <a:fld id="{EB508852-0D64-9C44-9130-364FA61C4D69}" type="slidenum">
              <a:rPr lang="en-US" smtClean="0"/>
              <a:t>11</a:t>
            </a:fld>
            <a:endParaRPr lang="en-US"/>
          </a:p>
        </p:txBody>
      </p:sp>
    </p:spTree>
    <p:extLst>
      <p:ext uri="{BB962C8B-B14F-4D97-AF65-F5344CB8AC3E}">
        <p14:creationId xmlns:p14="http://schemas.microsoft.com/office/powerpoint/2010/main" val="3591972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9/27/12</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9/27/12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9/27/12</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9/27/12</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A sociocultural analysis of how stories are used and transformed in cognitively challenging reflection </a:t>
            </a:r>
            <a:endParaRPr lang="en-US" dirty="0" smtClean="0"/>
          </a:p>
          <a:p>
            <a:endParaRPr lang="en-US" dirty="0"/>
          </a:p>
          <a:p>
            <a:r>
              <a:rPr lang="en-US" dirty="0" smtClean="0"/>
              <a:t>Christopher G Pupik Dean</a:t>
            </a:r>
          </a:p>
          <a:p>
            <a:r>
              <a:rPr lang="en-US" dirty="0" err="1" smtClean="0"/>
              <a:t>cpu@gse.upenn.edu</a:t>
            </a:r>
            <a:endParaRPr lang="en-US" dirty="0" smtClean="0"/>
          </a:p>
          <a:p>
            <a:endParaRPr lang="en-US" dirty="0"/>
          </a:p>
        </p:txBody>
      </p:sp>
      <p:sp>
        <p:nvSpPr>
          <p:cNvPr id="3" name="Title 2"/>
          <p:cNvSpPr>
            <a:spLocks noGrp="1"/>
          </p:cNvSpPr>
          <p:nvPr>
            <p:ph type="ctrTitle"/>
          </p:nvPr>
        </p:nvSpPr>
        <p:spPr>
          <a:xfrm>
            <a:off x="685800" y="1253913"/>
            <a:ext cx="7772400" cy="716072"/>
          </a:xfrm>
        </p:spPr>
        <p:txBody>
          <a:bodyPr>
            <a:normAutofit fontScale="90000"/>
          </a:bodyPr>
          <a:lstStyle/>
          <a:p>
            <a:r>
              <a:rPr lang="en-US" dirty="0" smtClean="0"/>
              <a:t>Stories </a:t>
            </a:r>
            <a:r>
              <a:rPr lang="en-US" dirty="0"/>
              <a:t>from service </a:t>
            </a:r>
          </a:p>
        </p:txBody>
      </p:sp>
    </p:spTree>
    <p:extLst>
      <p:ext uri="{BB962C8B-B14F-4D97-AF65-F5344CB8AC3E}">
        <p14:creationId xmlns:p14="http://schemas.microsoft.com/office/powerpoint/2010/main" val="409158857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Process of change: In class - other counterexamples</a:t>
            </a:r>
            <a:endParaRPr lang="en-US" dirty="0"/>
          </a:p>
          <a:p>
            <a:pPr lvl="1"/>
            <a:r>
              <a:rPr lang="en-US" dirty="0" smtClean="0"/>
              <a:t>Echoes (supporting):</a:t>
            </a:r>
          </a:p>
          <a:p>
            <a:pPr lvl="2"/>
            <a:r>
              <a:rPr lang="en-US" dirty="0" smtClean="0"/>
              <a:t>Jessie: I </a:t>
            </a:r>
            <a:r>
              <a:rPr lang="en-US" dirty="0"/>
              <a:t>mean, I know, like the one girl had said that she didn’t have her homework because her mom wouldn’t help her the night before, and that’s kind of like, I would never think that my mom or any mom would kind of ignore and neglect that for homework, I mean, like, it’s school, it’s important, especially at a young </a:t>
            </a:r>
            <a:r>
              <a:rPr lang="en-US" dirty="0" smtClean="0"/>
              <a:t>age (Interview 9/20/2011) </a:t>
            </a:r>
          </a:p>
          <a:p>
            <a:pPr lvl="1"/>
            <a:r>
              <a:rPr lang="en-US" dirty="0" smtClean="0"/>
              <a:t>Other stories (supporting):</a:t>
            </a:r>
          </a:p>
          <a:p>
            <a:pPr lvl="2"/>
            <a:r>
              <a:rPr lang="en-US" dirty="0"/>
              <a:t>Tania: I know we were talking about Halloween, cause it was like the day after and one kid, I was like, oh, did  you go trick-or-treating? He was like, yeah, but, I was like, who did you go with? He was like, I went alone. He’s like, 7 years old or something. I was like, you went alone? He was like, yeah, my mom was out and my dad couldn’t go and he was tired or something. And so I was like, oh, just like, I was not expecting that at all.  </a:t>
            </a:r>
            <a:r>
              <a:rPr lang="en-US" dirty="0" smtClean="0"/>
              <a:t>(Interview 12/13/2011)</a:t>
            </a:r>
            <a:endParaRPr lang="en-US" dirty="0"/>
          </a:p>
          <a:p>
            <a:pPr lvl="2"/>
            <a:endParaRPr lang="en-US" dirty="0" smtClean="0"/>
          </a:p>
          <a:p>
            <a:pPr lvl="2"/>
            <a:endParaRPr lang="en-US" dirty="0" smtClean="0"/>
          </a:p>
        </p:txBody>
      </p:sp>
    </p:spTree>
    <p:extLst>
      <p:ext uri="{BB962C8B-B14F-4D97-AF65-F5344CB8AC3E}">
        <p14:creationId xmlns:p14="http://schemas.microsoft.com/office/powerpoint/2010/main" val="18931316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a:t>
            </a:r>
            <a:endParaRPr lang="en-US" dirty="0"/>
          </a:p>
        </p:txBody>
      </p:sp>
      <p:sp>
        <p:nvSpPr>
          <p:cNvPr id="3" name="Content Placeholder 2"/>
          <p:cNvSpPr>
            <a:spLocks noGrp="1"/>
          </p:cNvSpPr>
          <p:nvPr>
            <p:ph sz="quarter" idx="1"/>
          </p:nvPr>
        </p:nvSpPr>
        <p:spPr/>
        <p:txBody>
          <a:bodyPr/>
          <a:lstStyle/>
          <a:p>
            <a:r>
              <a:rPr lang="en-US" dirty="0"/>
              <a:t>Process of change: In class - other counterexamples</a:t>
            </a:r>
            <a:endParaRPr lang="en-US" dirty="0" smtClean="0"/>
          </a:p>
          <a:p>
            <a:pPr lvl="1"/>
            <a:r>
              <a:rPr lang="en-US" dirty="0" smtClean="0"/>
              <a:t>Waiting </a:t>
            </a:r>
            <a:r>
              <a:rPr lang="en-US" dirty="0"/>
              <a:t>for </a:t>
            </a:r>
            <a:r>
              <a:rPr lang="en-US" dirty="0" smtClean="0"/>
              <a:t>Superman (counter):</a:t>
            </a:r>
            <a:endParaRPr lang="en-US" dirty="0"/>
          </a:p>
          <a:p>
            <a:pPr lvl="2"/>
            <a:r>
              <a:rPr lang="en-US" dirty="0"/>
              <a:t>Rae: “In Waiting for Superman, you see how much the parents love their children and how much they will do for them, how they will… like, Francisco’s mother was taking him to reading specialists, trying to make sure he wasn’t getting behind” (10/27/</a:t>
            </a:r>
            <a:r>
              <a:rPr lang="en-US" dirty="0" smtClean="0"/>
              <a:t>2011)</a:t>
            </a:r>
            <a:r>
              <a:rPr lang="en-US" dirty="0"/>
              <a:t>.  </a:t>
            </a:r>
          </a:p>
          <a:p>
            <a:pPr lvl="2"/>
            <a:r>
              <a:rPr lang="en-US" dirty="0"/>
              <a:t>Naomi: there are a majority of kids in our class that have said “my mom hasn’t helped me with my homework, I wasn’t able to do it cause I didn’t understand, my parents wouldn’t help me,” so family does play an important role in a child’s education and the sacrifices they would make, or, unfortunately wouldn’t make” </a:t>
            </a:r>
            <a:r>
              <a:rPr lang="en-US" dirty="0" smtClean="0"/>
              <a:t>(10/27/2011)</a:t>
            </a:r>
            <a:r>
              <a:rPr lang="en-US" dirty="0"/>
              <a:t>. </a:t>
            </a:r>
          </a:p>
          <a:p>
            <a:endParaRPr lang="en-US" dirty="0"/>
          </a:p>
        </p:txBody>
      </p:sp>
    </p:spTree>
    <p:extLst>
      <p:ext uri="{BB962C8B-B14F-4D97-AF65-F5344CB8AC3E}">
        <p14:creationId xmlns:p14="http://schemas.microsoft.com/office/powerpoint/2010/main" val="29223270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a:t>
            </a:r>
            <a:endParaRPr lang="en-US" dirty="0"/>
          </a:p>
        </p:txBody>
      </p:sp>
      <p:sp>
        <p:nvSpPr>
          <p:cNvPr id="3" name="Content Placeholder 2"/>
          <p:cNvSpPr>
            <a:spLocks noGrp="1"/>
          </p:cNvSpPr>
          <p:nvPr>
            <p:ph sz="quarter" idx="1"/>
          </p:nvPr>
        </p:nvSpPr>
        <p:spPr/>
        <p:txBody>
          <a:bodyPr/>
          <a:lstStyle/>
          <a:p>
            <a:r>
              <a:rPr lang="en-US" dirty="0" smtClean="0"/>
              <a:t>Process of change: In service</a:t>
            </a:r>
          </a:p>
          <a:p>
            <a:pPr lvl="1"/>
            <a:r>
              <a:rPr lang="en-US" dirty="0" smtClean="0"/>
              <a:t>Very little opportunity for direct contact (no LPP)</a:t>
            </a:r>
          </a:p>
          <a:p>
            <a:pPr lvl="2"/>
            <a:r>
              <a:rPr lang="en-US" dirty="0" smtClean="0"/>
              <a:t>Max: </a:t>
            </a:r>
            <a:r>
              <a:rPr lang="en-US" dirty="0"/>
              <a:t>I didn’t really see too many of [the parents]. A couple of them walked in late. Other than that, a lot of them looked like they were tired. </a:t>
            </a:r>
            <a:r>
              <a:rPr lang="en-US" dirty="0" smtClean="0"/>
              <a:t>(Interview, 12/8/2011)</a:t>
            </a:r>
          </a:p>
          <a:p>
            <a:pPr lvl="1"/>
            <a:endParaRPr lang="en-US" dirty="0"/>
          </a:p>
        </p:txBody>
      </p:sp>
    </p:spTree>
    <p:extLst>
      <p:ext uri="{BB962C8B-B14F-4D97-AF65-F5344CB8AC3E}">
        <p14:creationId xmlns:p14="http://schemas.microsoft.com/office/powerpoint/2010/main" val="2309439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a:t>
            </a:r>
            <a:endParaRPr lang="en-US" dirty="0"/>
          </a:p>
        </p:txBody>
      </p:sp>
      <p:sp>
        <p:nvSpPr>
          <p:cNvPr id="3" name="Content Placeholder 2"/>
          <p:cNvSpPr>
            <a:spLocks noGrp="1"/>
          </p:cNvSpPr>
          <p:nvPr>
            <p:ph sz="quarter" idx="1"/>
          </p:nvPr>
        </p:nvSpPr>
        <p:spPr/>
        <p:txBody>
          <a:bodyPr/>
          <a:lstStyle/>
          <a:p>
            <a:r>
              <a:rPr lang="en-US" dirty="0" smtClean="0"/>
              <a:t>Final stories: caveats added</a:t>
            </a:r>
          </a:p>
          <a:p>
            <a:pPr lvl="1"/>
            <a:r>
              <a:rPr lang="en-US" dirty="0" smtClean="0"/>
              <a:t>Rae</a:t>
            </a:r>
            <a:r>
              <a:rPr lang="en-US" dirty="0"/>
              <a:t>: </a:t>
            </a:r>
            <a:r>
              <a:rPr lang="en-US" dirty="0" smtClean="0"/>
              <a:t>I </a:t>
            </a:r>
            <a:r>
              <a:rPr lang="en-US" dirty="0"/>
              <a:t>know that some of the kids who asked for help from their parents and didn’t get help, those were definitely kids who were struggling more than other kids. And then there was this one really good reader… and she was so good… and she was like, I practice a lot with my mom</a:t>
            </a:r>
            <a:r>
              <a:rPr lang="en-US" dirty="0" smtClean="0"/>
              <a:t>. (Interview 12/12/2011)</a:t>
            </a:r>
          </a:p>
          <a:p>
            <a:endParaRPr lang="en-US" dirty="0"/>
          </a:p>
          <a:p>
            <a:endParaRPr lang="en-US" dirty="0"/>
          </a:p>
        </p:txBody>
      </p:sp>
    </p:spTree>
    <p:extLst>
      <p:ext uri="{BB962C8B-B14F-4D97-AF65-F5344CB8AC3E}">
        <p14:creationId xmlns:p14="http://schemas.microsoft.com/office/powerpoint/2010/main" val="30664374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a:t>
            </a:r>
            <a:endParaRPr lang="en-US" dirty="0"/>
          </a:p>
        </p:txBody>
      </p:sp>
      <p:sp>
        <p:nvSpPr>
          <p:cNvPr id="3" name="Content Placeholder 2"/>
          <p:cNvSpPr>
            <a:spLocks noGrp="1"/>
          </p:cNvSpPr>
          <p:nvPr>
            <p:ph sz="quarter" idx="1"/>
          </p:nvPr>
        </p:nvSpPr>
        <p:spPr/>
        <p:txBody>
          <a:bodyPr/>
          <a:lstStyle/>
          <a:p>
            <a:r>
              <a:rPr lang="en-US" dirty="0" smtClean="0"/>
              <a:t>So what?</a:t>
            </a:r>
          </a:p>
          <a:p>
            <a:pPr lvl="1"/>
            <a:r>
              <a:rPr lang="en-US" dirty="0" smtClean="0"/>
              <a:t>Story from service</a:t>
            </a:r>
          </a:p>
          <a:p>
            <a:pPr lvl="2"/>
            <a:r>
              <a:rPr lang="en-US" dirty="0" smtClean="0"/>
              <a:t>Used as explanatory tool</a:t>
            </a:r>
          </a:p>
          <a:p>
            <a:pPr lvl="2"/>
            <a:r>
              <a:rPr lang="en-US" dirty="0" smtClean="0"/>
              <a:t>Had staying power</a:t>
            </a:r>
          </a:p>
          <a:p>
            <a:pPr lvl="2"/>
            <a:r>
              <a:rPr lang="en-US" dirty="0" smtClean="0"/>
              <a:t>Supported by echoes and further stories</a:t>
            </a:r>
          </a:p>
          <a:p>
            <a:pPr lvl="2"/>
            <a:r>
              <a:rPr lang="en-US" dirty="0" smtClean="0"/>
              <a:t>Challenged by a counterexample </a:t>
            </a:r>
            <a:r>
              <a:rPr lang="en-US" dirty="0" smtClean="0">
                <a:sym typeface="Wingdings"/>
              </a:rPr>
              <a:t> added caveats</a:t>
            </a:r>
            <a:endParaRPr lang="en-US" dirty="0" smtClean="0"/>
          </a:p>
          <a:p>
            <a:pPr lvl="1"/>
            <a:r>
              <a:rPr lang="en-US" dirty="0" smtClean="0"/>
              <a:t>Students had very little direct access to the parents</a:t>
            </a:r>
          </a:p>
          <a:p>
            <a:pPr lvl="1"/>
            <a:endParaRPr lang="en-US" dirty="0" smtClean="0"/>
          </a:p>
          <a:p>
            <a:pPr lvl="1"/>
            <a:r>
              <a:rPr lang="en-US" dirty="0" smtClean="0"/>
              <a:t>What about the goal? Practice of engaging with others?</a:t>
            </a:r>
          </a:p>
          <a:p>
            <a:pPr lvl="2"/>
            <a:r>
              <a:rPr lang="en-US" dirty="0" smtClean="0"/>
              <a:t>Without LPP: Talking about rather than talking/working with.</a:t>
            </a:r>
          </a:p>
          <a:p>
            <a:pPr lvl="2"/>
            <a:endParaRPr lang="en-US" dirty="0"/>
          </a:p>
        </p:txBody>
      </p:sp>
    </p:spTree>
    <p:extLst>
      <p:ext uri="{BB962C8B-B14F-4D97-AF65-F5344CB8AC3E}">
        <p14:creationId xmlns:p14="http://schemas.microsoft.com/office/powerpoint/2010/main" val="41896750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Content Placeholder 2"/>
          <p:cNvSpPr>
            <a:spLocks noGrp="1"/>
          </p:cNvSpPr>
          <p:nvPr>
            <p:ph sz="quarter" idx="1"/>
          </p:nvPr>
        </p:nvSpPr>
        <p:spPr/>
        <p:txBody>
          <a:bodyPr>
            <a:normAutofit/>
          </a:bodyPr>
          <a:lstStyle/>
          <a:p>
            <a:r>
              <a:rPr lang="en-US" dirty="0" smtClean="0"/>
              <a:t>Focus of stories about teachers:</a:t>
            </a:r>
          </a:p>
          <a:p>
            <a:pPr lvl="1"/>
            <a:r>
              <a:rPr lang="en-US" dirty="0"/>
              <a:t>Curriculum</a:t>
            </a:r>
          </a:p>
          <a:p>
            <a:pPr lvl="1"/>
            <a:r>
              <a:rPr lang="en-US" dirty="0" smtClean="0"/>
              <a:t>Discipline – initial thoughts</a:t>
            </a:r>
          </a:p>
          <a:p>
            <a:pPr lvl="2"/>
            <a:r>
              <a:rPr lang="en-US" dirty="0" smtClean="0"/>
              <a:t>Hugh: Our teacher was mean. (</a:t>
            </a:r>
            <a:r>
              <a:rPr lang="en-US" dirty="0"/>
              <a:t>Class video </a:t>
            </a:r>
            <a:r>
              <a:rPr lang="en-US" dirty="0" smtClean="0"/>
              <a:t>9/14/2011)</a:t>
            </a:r>
          </a:p>
          <a:p>
            <a:pPr lvl="2"/>
            <a:r>
              <a:rPr lang="en-US" dirty="0" smtClean="0"/>
              <a:t>Guy: the </a:t>
            </a:r>
            <a:r>
              <a:rPr lang="en-US" dirty="0"/>
              <a:t>teacher is very uptight about what the kids do and I think it is hard for them to learn when the teacher is like that cause the teacher is always screaming at them and she said to them: you got bad grades on the test, get all these letters soaked into your head. She shouldn’t really do that when they are only in first grade. It is not the right way to say it. (Class video: </a:t>
            </a:r>
            <a:r>
              <a:rPr lang="en-US" dirty="0" smtClean="0"/>
              <a:t>10/12/2011) </a:t>
            </a:r>
          </a:p>
          <a:p>
            <a:pPr lvl="2"/>
            <a:r>
              <a:rPr lang="en-US" dirty="0"/>
              <a:t>Max: She seems to be very controlling, she is very… she is that kind of person. She doesn’t let the kids get out of line. </a:t>
            </a:r>
            <a:r>
              <a:rPr lang="en-US" dirty="0" smtClean="0"/>
              <a:t>(Interview, 10/19/2011)</a:t>
            </a:r>
          </a:p>
          <a:p>
            <a:pPr lvl="2"/>
            <a:endParaRPr lang="en-US" dirty="0" smtClean="0"/>
          </a:p>
        </p:txBody>
      </p:sp>
    </p:spTree>
    <p:extLst>
      <p:ext uri="{BB962C8B-B14F-4D97-AF65-F5344CB8AC3E}">
        <p14:creationId xmlns:p14="http://schemas.microsoft.com/office/powerpoint/2010/main" val="33657665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Content Placeholder 2"/>
          <p:cNvSpPr>
            <a:spLocks noGrp="1"/>
          </p:cNvSpPr>
          <p:nvPr>
            <p:ph sz="quarter" idx="1"/>
          </p:nvPr>
        </p:nvSpPr>
        <p:spPr/>
        <p:txBody>
          <a:bodyPr/>
          <a:lstStyle/>
          <a:p>
            <a:r>
              <a:rPr lang="en-US" dirty="0" smtClean="0"/>
              <a:t>Discipline – concluding thoughts</a:t>
            </a:r>
          </a:p>
          <a:p>
            <a:pPr lvl="1"/>
            <a:r>
              <a:rPr lang="en-US" dirty="0" smtClean="0"/>
              <a:t>Darren: I </a:t>
            </a:r>
            <a:r>
              <a:rPr lang="en-US" dirty="0"/>
              <a:t>have come to the conclusion that she does care a lot about all of her students. Although she may raise her voice a lot, and not correct them in the right way because they are so young, she does know each of the kids learning abilities. Every time she knows who needs help with certain things and who comes in late for breakfast, things like that. I am glad the students are getting good attention. (Written Reflection </a:t>
            </a:r>
            <a:r>
              <a:rPr lang="en-US" dirty="0" smtClean="0"/>
              <a:t>11/2/2011) </a:t>
            </a:r>
            <a:endParaRPr lang="en-US" dirty="0"/>
          </a:p>
        </p:txBody>
      </p:sp>
    </p:spTree>
    <p:extLst>
      <p:ext uri="{BB962C8B-B14F-4D97-AF65-F5344CB8AC3E}">
        <p14:creationId xmlns:p14="http://schemas.microsoft.com/office/powerpoint/2010/main" val="31598454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Content Placeholder 2"/>
          <p:cNvSpPr>
            <a:spLocks noGrp="1"/>
          </p:cNvSpPr>
          <p:nvPr>
            <p:ph sz="quarter" idx="1"/>
          </p:nvPr>
        </p:nvSpPr>
        <p:spPr/>
        <p:txBody>
          <a:bodyPr>
            <a:normAutofit/>
          </a:bodyPr>
          <a:lstStyle/>
          <a:p>
            <a:r>
              <a:rPr lang="en-US" dirty="0" smtClean="0"/>
              <a:t>Process of Change: In class – teacher</a:t>
            </a:r>
          </a:p>
          <a:p>
            <a:pPr lvl="1"/>
            <a:r>
              <a:rPr lang="en-US" dirty="0" smtClean="0"/>
              <a:t>Scott: </a:t>
            </a:r>
            <a:r>
              <a:rPr lang="en-US" dirty="0"/>
              <a:t>Um, maybe she could have said it in a nicer way, I don’t know, but, you know, </a:t>
            </a:r>
            <a:r>
              <a:rPr lang="en-US" dirty="0" smtClean="0"/>
              <a:t>…. </a:t>
            </a:r>
            <a:r>
              <a:rPr lang="en-US" dirty="0"/>
              <a:t>(Class video </a:t>
            </a:r>
            <a:r>
              <a:rPr lang="en-US" dirty="0" smtClean="0"/>
              <a:t>9/14/2011)</a:t>
            </a:r>
          </a:p>
          <a:p>
            <a:pPr lvl="1"/>
            <a:endParaRPr lang="en-US" dirty="0"/>
          </a:p>
          <a:p>
            <a:pPr lvl="1"/>
            <a:r>
              <a:rPr lang="en-US" dirty="0" smtClean="0"/>
              <a:t>Guy: I </a:t>
            </a:r>
            <a:r>
              <a:rPr lang="en-US" dirty="0"/>
              <a:t>was working with some kids and she got upset at them, like, because they were not sitting properly even though they were trying to learn, so, uh, I mean, I don’t think it is the right thing to do, but I understand she is stressed out” (Interview, 10/</a:t>
            </a:r>
            <a:r>
              <a:rPr lang="en-US" dirty="0" smtClean="0"/>
              <a:t>27/2011)</a:t>
            </a:r>
            <a:endParaRPr lang="en-US" dirty="0"/>
          </a:p>
          <a:p>
            <a:endParaRPr lang="en-US" dirty="0"/>
          </a:p>
        </p:txBody>
      </p:sp>
    </p:spTree>
    <p:extLst>
      <p:ext uri="{BB962C8B-B14F-4D97-AF65-F5344CB8AC3E}">
        <p14:creationId xmlns:p14="http://schemas.microsoft.com/office/powerpoint/2010/main" val="23262655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Content Placeholder 2"/>
          <p:cNvSpPr>
            <a:spLocks noGrp="1"/>
          </p:cNvSpPr>
          <p:nvPr>
            <p:ph sz="quarter" idx="1"/>
          </p:nvPr>
        </p:nvSpPr>
        <p:spPr/>
        <p:txBody>
          <a:bodyPr>
            <a:normAutofit/>
          </a:bodyPr>
          <a:lstStyle/>
          <a:p>
            <a:r>
              <a:rPr lang="en-US" dirty="0"/>
              <a:t>Process of Change: In class – teacher</a:t>
            </a:r>
          </a:p>
          <a:p>
            <a:r>
              <a:rPr lang="en-US" dirty="0" smtClean="0"/>
              <a:t>In class:</a:t>
            </a:r>
          </a:p>
          <a:p>
            <a:pPr lvl="1"/>
            <a:r>
              <a:rPr lang="en-US" dirty="0" smtClean="0"/>
              <a:t>Scott: I </a:t>
            </a:r>
            <a:r>
              <a:rPr lang="en-US" dirty="0"/>
              <a:t>am curious of this theme of interaction, cause I know, you know, um, the one classroom, […] the teacher </a:t>
            </a:r>
            <a:r>
              <a:rPr lang="en-US" dirty="0" err="1"/>
              <a:t>kinda</a:t>
            </a:r>
            <a:r>
              <a:rPr lang="en-US" dirty="0"/>
              <a:t> lets the kids give you a hug and stuff, and then there is another classroom and they are like “No Fun!” [laughter] (Class video </a:t>
            </a:r>
            <a:r>
              <a:rPr lang="en-US" dirty="0" smtClean="0"/>
              <a:t>9/28/2011)</a:t>
            </a:r>
          </a:p>
          <a:p>
            <a:r>
              <a:rPr lang="en-US" dirty="0" smtClean="0"/>
              <a:t> Interview:</a:t>
            </a:r>
          </a:p>
          <a:p>
            <a:pPr lvl="1"/>
            <a:r>
              <a:rPr lang="en-US" dirty="0" smtClean="0"/>
              <a:t>Joseph: I </a:t>
            </a:r>
            <a:r>
              <a:rPr lang="en-US" dirty="0"/>
              <a:t>have heard some of the teachers are nice, and then some are mean, like, that is what Mr. Scott was saying, like, “No Fun!”, that is what some of the teachers are saying. </a:t>
            </a:r>
          </a:p>
        </p:txBody>
      </p:sp>
    </p:spTree>
    <p:extLst>
      <p:ext uri="{BB962C8B-B14F-4D97-AF65-F5344CB8AC3E}">
        <p14:creationId xmlns:p14="http://schemas.microsoft.com/office/powerpoint/2010/main" val="34583106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Process of change: In service </a:t>
            </a:r>
          </a:p>
          <a:p>
            <a:pPr lvl="1"/>
            <a:r>
              <a:rPr lang="en-US" dirty="0" smtClean="0"/>
              <a:t>Bringing in detailed stories:</a:t>
            </a:r>
          </a:p>
          <a:p>
            <a:pPr lvl="2"/>
            <a:r>
              <a:rPr lang="en-US" dirty="0" smtClean="0"/>
              <a:t>Fernando</a:t>
            </a:r>
            <a:r>
              <a:rPr lang="en-US" dirty="0"/>
              <a:t>: Um... teacher seems a little strict, like she's </a:t>
            </a:r>
            <a:r>
              <a:rPr lang="en-US" dirty="0" err="1"/>
              <a:t>gotta</a:t>
            </a:r>
            <a:r>
              <a:rPr lang="en-US" dirty="0"/>
              <a:t>... I mean with good reason, she's </a:t>
            </a:r>
            <a:r>
              <a:rPr lang="en-US" dirty="0" err="1"/>
              <a:t>gotta</a:t>
            </a:r>
            <a:r>
              <a:rPr lang="en-US" dirty="0"/>
              <a:t> keep her class or twenty some kids, 1st graders, in line and has to get their breakfast together and the {course} and some of them are working with us while others are working with her and, uh, </a:t>
            </a:r>
            <a:r>
              <a:rPr lang="en-US" dirty="0" smtClean="0"/>
              <a:t>I </a:t>
            </a:r>
            <a:r>
              <a:rPr lang="en-US" dirty="0"/>
              <a:t>can see how it could be pretty chaotic. And, uh, yeah, it definitely shows with how she's pretty stern with them... but... she's nice. (Interview </a:t>
            </a:r>
            <a:r>
              <a:rPr lang="en-US" dirty="0" smtClean="0"/>
              <a:t>10/18/2011) </a:t>
            </a:r>
          </a:p>
          <a:p>
            <a:pPr lvl="2"/>
            <a:r>
              <a:rPr lang="en-US" dirty="0" smtClean="0"/>
              <a:t>Rae: Instead </a:t>
            </a:r>
            <a:r>
              <a:rPr lang="en-US" dirty="0"/>
              <a:t>of punishing them when they did bad work, she kind of praised them when they did good work… so… which I thought was a good method, like she had these little stickers or cards that you handed to, like, a kid when they did a good job, and at the end of the day, if they had, like, four or five cards, they could pick a treat or a present out of, like, or a little surprise out of like, she had this little chest and it had colorful pencils and stickers and that sort of stuff. (Interview, </a:t>
            </a:r>
            <a:r>
              <a:rPr lang="en-US" dirty="0" smtClean="0"/>
              <a:t>12/12/2011) </a:t>
            </a:r>
            <a:endParaRPr lang="en-US" dirty="0"/>
          </a:p>
        </p:txBody>
      </p:sp>
    </p:spTree>
    <p:extLst>
      <p:ext uri="{BB962C8B-B14F-4D97-AF65-F5344CB8AC3E}">
        <p14:creationId xmlns:p14="http://schemas.microsoft.com/office/powerpoint/2010/main" val="412440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and Significance</a:t>
            </a:r>
            <a:endParaRPr lang="en-US" dirty="0"/>
          </a:p>
        </p:txBody>
      </p:sp>
      <p:sp>
        <p:nvSpPr>
          <p:cNvPr id="3" name="Content Placeholder 2"/>
          <p:cNvSpPr>
            <a:spLocks noGrp="1"/>
          </p:cNvSpPr>
          <p:nvPr>
            <p:ph sz="quarter" idx="1"/>
          </p:nvPr>
        </p:nvSpPr>
        <p:spPr/>
        <p:txBody>
          <a:bodyPr/>
          <a:lstStyle/>
          <a:p>
            <a:r>
              <a:rPr lang="en-US" dirty="0" smtClean="0"/>
              <a:t>Democratic practice </a:t>
            </a:r>
          </a:p>
          <a:p>
            <a:pPr lvl="1"/>
            <a:r>
              <a:rPr lang="en-US" dirty="0" smtClean="0"/>
              <a:t>How can SL be political?</a:t>
            </a:r>
          </a:p>
          <a:p>
            <a:pPr lvl="1"/>
            <a:r>
              <a:rPr lang="en-US" dirty="0" smtClean="0"/>
              <a:t>Talking about public issues &amp; public actions – engaging with others across difference to collectively solve public problems</a:t>
            </a:r>
          </a:p>
          <a:p>
            <a:r>
              <a:rPr lang="en-US" dirty="0" smtClean="0"/>
              <a:t>Cognitively challenging reflection:</a:t>
            </a:r>
          </a:p>
          <a:p>
            <a:pPr lvl="1"/>
            <a:r>
              <a:rPr lang="en-US" dirty="0" smtClean="0"/>
              <a:t>An important part of service</a:t>
            </a:r>
          </a:p>
          <a:p>
            <a:pPr lvl="1"/>
            <a:r>
              <a:rPr lang="en-US" dirty="0"/>
              <a:t>O</a:t>
            </a:r>
            <a:r>
              <a:rPr lang="en-US" dirty="0" smtClean="0"/>
              <a:t>pportunity to develop the civic practice of discourse around public issues and public actions</a:t>
            </a:r>
          </a:p>
          <a:p>
            <a:pPr lvl="1"/>
            <a:r>
              <a:rPr lang="en-US" dirty="0" smtClean="0"/>
              <a:t>Need more detailed analysis of this practice</a:t>
            </a:r>
          </a:p>
        </p:txBody>
      </p:sp>
    </p:spTree>
    <p:extLst>
      <p:ext uri="{BB962C8B-B14F-4D97-AF65-F5344CB8AC3E}">
        <p14:creationId xmlns:p14="http://schemas.microsoft.com/office/powerpoint/2010/main" val="14761808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Content Placeholder 2"/>
          <p:cNvSpPr>
            <a:spLocks noGrp="1"/>
          </p:cNvSpPr>
          <p:nvPr>
            <p:ph sz="quarter" idx="1"/>
          </p:nvPr>
        </p:nvSpPr>
        <p:spPr/>
        <p:txBody>
          <a:bodyPr/>
          <a:lstStyle/>
          <a:p>
            <a:r>
              <a:rPr lang="en-US" dirty="0" smtClean="0"/>
              <a:t>So what?</a:t>
            </a:r>
          </a:p>
          <a:p>
            <a:pPr lvl="1"/>
            <a:r>
              <a:rPr lang="en-US" dirty="0" smtClean="0"/>
              <a:t>Stories transformed through dialectic between:</a:t>
            </a:r>
          </a:p>
          <a:p>
            <a:pPr lvl="2"/>
            <a:r>
              <a:rPr lang="en-US" dirty="0" smtClean="0"/>
              <a:t>In class discussions (driven by teacher)</a:t>
            </a:r>
          </a:p>
          <a:p>
            <a:pPr lvl="2"/>
            <a:r>
              <a:rPr lang="en-US" dirty="0" smtClean="0"/>
              <a:t>Detailed observations from service</a:t>
            </a:r>
          </a:p>
          <a:p>
            <a:pPr lvl="3"/>
            <a:r>
              <a:rPr lang="en-US" dirty="0" smtClean="0"/>
              <a:t>KEY</a:t>
            </a:r>
          </a:p>
          <a:p>
            <a:pPr lvl="3"/>
            <a:endParaRPr lang="en-US" dirty="0"/>
          </a:p>
          <a:p>
            <a:r>
              <a:rPr lang="en-US" dirty="0" smtClean="0"/>
              <a:t>What about the goal: discourse across difference?</a:t>
            </a:r>
          </a:p>
          <a:p>
            <a:pPr lvl="1"/>
            <a:r>
              <a:rPr lang="en-US" dirty="0" smtClean="0"/>
              <a:t>LPP allowed greater engagement as partners</a:t>
            </a:r>
            <a:endParaRPr lang="en-US" dirty="0"/>
          </a:p>
        </p:txBody>
      </p:sp>
    </p:spTree>
    <p:extLst>
      <p:ext uri="{BB962C8B-B14F-4D97-AF65-F5344CB8AC3E}">
        <p14:creationId xmlns:p14="http://schemas.microsoft.com/office/powerpoint/2010/main" val="5448696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a:xfrm>
            <a:off x="301752" y="1527048"/>
            <a:ext cx="8503920" cy="4936880"/>
          </a:xfrm>
        </p:spPr>
        <p:txBody>
          <a:bodyPr>
            <a:normAutofit/>
          </a:bodyPr>
          <a:lstStyle/>
          <a:p>
            <a:r>
              <a:rPr lang="en-US" dirty="0" smtClean="0"/>
              <a:t>Cognitively challenging reflection allows for development of practice of engaging with others across difference when there </a:t>
            </a:r>
            <a:r>
              <a:rPr lang="en-US" smtClean="0"/>
              <a:t>is dialogic </a:t>
            </a:r>
            <a:r>
              <a:rPr lang="en-US" dirty="0" smtClean="0"/>
              <a:t>interaction between service experience and reflections.</a:t>
            </a:r>
          </a:p>
          <a:p>
            <a:pPr lvl="1"/>
            <a:r>
              <a:rPr lang="en-US" dirty="0" smtClean="0"/>
              <a:t>What representations are available to students?</a:t>
            </a:r>
          </a:p>
          <a:p>
            <a:pPr lvl="2"/>
            <a:r>
              <a:rPr lang="en-US" dirty="0" smtClean="0"/>
              <a:t>Parents:</a:t>
            </a:r>
          </a:p>
          <a:p>
            <a:pPr lvl="3"/>
            <a:r>
              <a:rPr lang="en-US" dirty="0" smtClean="0"/>
              <a:t>Stories from students, Waiting for Superman</a:t>
            </a:r>
          </a:p>
          <a:p>
            <a:pPr lvl="2"/>
            <a:r>
              <a:rPr lang="en-US" dirty="0" smtClean="0"/>
              <a:t>Teachers*:</a:t>
            </a:r>
          </a:p>
          <a:p>
            <a:pPr lvl="3"/>
            <a:r>
              <a:rPr lang="en-US" dirty="0" smtClean="0"/>
              <a:t>Detailed observations of teachers teaching</a:t>
            </a:r>
          </a:p>
          <a:p>
            <a:pPr lvl="3"/>
            <a:r>
              <a:rPr lang="en-US" dirty="0" smtClean="0"/>
              <a:t>LPP is critical component</a:t>
            </a:r>
          </a:p>
          <a:p>
            <a:pPr lvl="3"/>
            <a:endParaRPr lang="en-US" dirty="0" smtClean="0"/>
          </a:p>
          <a:p>
            <a:pPr marL="868680" lvl="3" indent="0">
              <a:buNone/>
            </a:pPr>
            <a:r>
              <a:rPr lang="en-US" dirty="0" smtClean="0"/>
              <a:t>*changes not linked to larger discussions of teachers</a:t>
            </a:r>
          </a:p>
        </p:txBody>
      </p:sp>
    </p:spTree>
    <p:extLst>
      <p:ext uri="{BB962C8B-B14F-4D97-AF65-F5344CB8AC3E}">
        <p14:creationId xmlns:p14="http://schemas.microsoft.com/office/powerpoint/2010/main" val="31780425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fontScale="47500" lnSpcReduction="20000"/>
          </a:bodyPr>
          <a:lstStyle/>
          <a:p>
            <a:r>
              <a:rPr lang="en-US" dirty="0" err="1"/>
              <a:t>Billig</a:t>
            </a:r>
            <a:r>
              <a:rPr lang="en-US" dirty="0"/>
              <a:t>, S. H. (2007). Unpacking what works in service-learning: Promising research-based practices to improve student outcomes. National Youth Leadership Council. Retrieved from </a:t>
            </a:r>
            <a:r>
              <a:rPr lang="en-US" dirty="0" err="1"/>
              <a:t>www.nylc.org</a:t>
            </a:r>
            <a:r>
              <a:rPr lang="en-US" dirty="0"/>
              <a:t>/resources</a:t>
            </a:r>
          </a:p>
          <a:p>
            <a:r>
              <a:rPr lang="en-US" dirty="0"/>
              <a:t>Cole, M., &amp; </a:t>
            </a:r>
            <a:r>
              <a:rPr lang="en-US" dirty="0" err="1"/>
              <a:t>Engeström</a:t>
            </a:r>
            <a:r>
              <a:rPr lang="en-US" dirty="0"/>
              <a:t>, Y. (1993). A cultural historical approach to distributed cognition. In G. Salomon (Ed.), </a:t>
            </a:r>
            <a:r>
              <a:rPr lang="en-US" i="1" dirty="0"/>
              <a:t>Distributed cognitions: Psychological and educational considerations</a:t>
            </a:r>
            <a:r>
              <a:rPr lang="en-US" dirty="0"/>
              <a:t> (pp. 1–46). Cambridge, UK: Cambridge University Press.</a:t>
            </a:r>
          </a:p>
          <a:p>
            <a:r>
              <a:rPr lang="en-US" dirty="0" err="1"/>
              <a:t>Engeström</a:t>
            </a:r>
            <a:r>
              <a:rPr lang="en-US" dirty="0"/>
              <a:t>, Y. (1987). </a:t>
            </a:r>
            <a:r>
              <a:rPr lang="en-US" i="1" dirty="0"/>
              <a:t>Learning by expanding</a:t>
            </a:r>
            <a:r>
              <a:rPr lang="en-US" dirty="0"/>
              <a:t>. Helsinki: </a:t>
            </a:r>
            <a:r>
              <a:rPr lang="en-US" dirty="0" err="1"/>
              <a:t>Orienta-Konsultit</a:t>
            </a:r>
            <a:r>
              <a:rPr lang="en-US" dirty="0"/>
              <a:t> </a:t>
            </a:r>
            <a:r>
              <a:rPr lang="en-US" dirty="0" err="1"/>
              <a:t>Oy</a:t>
            </a:r>
            <a:r>
              <a:rPr lang="en-US" dirty="0"/>
              <a:t>. Retrieved from http://</a:t>
            </a:r>
            <a:r>
              <a:rPr lang="en-US" dirty="0" err="1"/>
              <a:t>lchc.ucsd.edu</a:t>
            </a:r>
            <a:r>
              <a:rPr lang="en-US" dirty="0"/>
              <a:t>/</a:t>
            </a:r>
            <a:r>
              <a:rPr lang="en-US" dirty="0" err="1"/>
              <a:t>mca</a:t>
            </a:r>
            <a:r>
              <a:rPr lang="en-US" dirty="0"/>
              <a:t>/Paper/</a:t>
            </a:r>
            <a:r>
              <a:rPr lang="en-US" dirty="0" err="1"/>
              <a:t>Engestrom</a:t>
            </a:r>
            <a:r>
              <a:rPr lang="en-US" dirty="0"/>
              <a:t>/expanding/</a:t>
            </a:r>
            <a:r>
              <a:rPr lang="en-US" dirty="0" err="1"/>
              <a:t>toc.htm</a:t>
            </a:r>
            <a:endParaRPr lang="en-US" dirty="0"/>
          </a:p>
          <a:p>
            <a:r>
              <a:rPr lang="en-US" dirty="0"/>
              <a:t>Lave, Jean, and Etienne Wenger. </a:t>
            </a:r>
            <a:r>
              <a:rPr lang="en-US" i="1" dirty="0"/>
              <a:t>Situated Learning: Legitimate Peripheral Participation</a:t>
            </a:r>
            <a:r>
              <a:rPr lang="en-US" dirty="0"/>
              <a:t>. Cambridge [England]: Cambridge University Press, 1991.</a:t>
            </a:r>
          </a:p>
          <a:p>
            <a:r>
              <a:rPr lang="en-US" dirty="0" smtClean="0"/>
              <a:t>Levine</a:t>
            </a:r>
            <a:r>
              <a:rPr lang="en-US" dirty="0"/>
              <a:t>, P., &amp; Higgins-D’Alessandro. (2010). Youth civic engagement: Normative issues. In L. R. Sherrod, J. </a:t>
            </a:r>
            <a:r>
              <a:rPr lang="en-US" dirty="0" err="1"/>
              <a:t>Torney-Purta</a:t>
            </a:r>
            <a:r>
              <a:rPr lang="en-US" dirty="0"/>
              <a:t>, &amp; C. A. Flanagan (Eds.), </a:t>
            </a:r>
            <a:r>
              <a:rPr lang="en-US" i="1" dirty="0"/>
              <a:t>Handbook of Research on Civic Engagement in Youth</a:t>
            </a:r>
            <a:r>
              <a:rPr lang="en-US" dirty="0"/>
              <a:t> (E-Book.). Wiley.</a:t>
            </a:r>
          </a:p>
          <a:p>
            <a:r>
              <a:rPr lang="en-US" dirty="0"/>
              <a:t>McIntosh, H., &amp; </a:t>
            </a:r>
            <a:r>
              <a:rPr lang="en-US" dirty="0" err="1"/>
              <a:t>Youniss</a:t>
            </a:r>
            <a:r>
              <a:rPr lang="en-US" dirty="0"/>
              <a:t>, J. (2010). Toward a political theory of political socialization of youth. In L. R. Sherrod, J. </a:t>
            </a:r>
            <a:r>
              <a:rPr lang="en-US" dirty="0" err="1"/>
              <a:t>Torney-Purta</a:t>
            </a:r>
            <a:r>
              <a:rPr lang="en-US" dirty="0"/>
              <a:t>, &amp; C. Flanagan (Eds.), </a:t>
            </a:r>
            <a:r>
              <a:rPr lang="en-US" i="1" dirty="0"/>
              <a:t>Handbook of Research on Civic Engagement in Youth</a:t>
            </a:r>
            <a:r>
              <a:rPr lang="en-US" dirty="0"/>
              <a:t>. New Jersey: Wiley.</a:t>
            </a:r>
          </a:p>
          <a:p>
            <a:r>
              <a:rPr lang="en-US" dirty="0"/>
              <a:t>Miles, Matthew B, and A. M </a:t>
            </a:r>
            <a:r>
              <a:rPr lang="en-US" dirty="0" err="1"/>
              <a:t>Huberman</a:t>
            </a:r>
            <a:r>
              <a:rPr lang="en-US" dirty="0"/>
              <a:t>. </a:t>
            </a:r>
            <a:r>
              <a:rPr lang="en-US" i="1" dirty="0"/>
              <a:t>Qualitative Data Analysis: An Expanded Sourcebook</a:t>
            </a:r>
            <a:r>
              <a:rPr lang="en-US" dirty="0"/>
              <a:t>. 1st ed. Thousand Oaks, </a:t>
            </a:r>
            <a:r>
              <a:rPr lang="en-US" dirty="0" err="1"/>
              <a:t>Calif</a:t>
            </a:r>
            <a:r>
              <a:rPr lang="en-US" dirty="0"/>
              <a:t>: Sage, 1994.</a:t>
            </a:r>
          </a:p>
          <a:p>
            <a:r>
              <a:rPr lang="en-US" dirty="0"/>
              <a:t>Strauss, A., and J. Corbin. </a:t>
            </a:r>
            <a:r>
              <a:rPr lang="en-US" i="1" dirty="0"/>
              <a:t>Basics of Qualitative Research: Techniques and Procedures for Developing Grounded Theory</a:t>
            </a:r>
            <a:r>
              <a:rPr lang="en-US" dirty="0"/>
              <a:t>. Third. Thousand Oaks, CA: Sage Publications, </a:t>
            </a:r>
            <a:r>
              <a:rPr lang="en-US" dirty="0" err="1"/>
              <a:t>Inc</a:t>
            </a:r>
            <a:r>
              <a:rPr lang="en-US" dirty="0"/>
              <a:t>, 2008.</a:t>
            </a:r>
          </a:p>
          <a:p>
            <a:r>
              <a:rPr lang="en-US" dirty="0" err="1" smtClean="0"/>
              <a:t>Torney</a:t>
            </a:r>
            <a:r>
              <a:rPr lang="en-US" dirty="0" err="1"/>
              <a:t>-Purta</a:t>
            </a:r>
            <a:r>
              <a:rPr lang="en-US" dirty="0"/>
              <a:t>, J., </a:t>
            </a:r>
            <a:r>
              <a:rPr lang="en-US" dirty="0" err="1"/>
              <a:t>Amadeo</a:t>
            </a:r>
            <a:r>
              <a:rPr lang="en-US" dirty="0"/>
              <a:t>, J.-A., &amp; </a:t>
            </a:r>
            <a:r>
              <a:rPr lang="en-US" dirty="0" err="1"/>
              <a:t>Andolina</a:t>
            </a:r>
            <a:r>
              <a:rPr lang="en-US" dirty="0"/>
              <a:t>, M. (2010). A conceptual framework and </a:t>
            </a:r>
            <a:r>
              <a:rPr lang="en-US" dirty="0" err="1"/>
              <a:t>multimethod</a:t>
            </a:r>
            <a:r>
              <a:rPr lang="en-US" dirty="0"/>
              <a:t> approach for research on political socialization and civic engagement. </a:t>
            </a:r>
            <a:r>
              <a:rPr lang="en-US" i="1" dirty="0"/>
              <a:t>Handbook of Research on Civic Engagement in Youth</a:t>
            </a:r>
            <a:r>
              <a:rPr lang="en-US" dirty="0"/>
              <a:t> (E-book.). Hoboken, NJ: John Wiley &amp; Sons</a:t>
            </a:r>
            <a:r>
              <a:rPr lang="en-US" dirty="0" smtClean="0"/>
              <a:t>.</a:t>
            </a:r>
            <a:endParaRPr lang="en-US" dirty="0"/>
          </a:p>
          <a:p>
            <a:endParaRPr lang="en-US" dirty="0"/>
          </a:p>
        </p:txBody>
      </p:sp>
    </p:spTree>
    <p:extLst>
      <p:ext uri="{BB962C8B-B14F-4D97-AF65-F5344CB8AC3E}">
        <p14:creationId xmlns:p14="http://schemas.microsoft.com/office/powerpoint/2010/main" val="1411618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and Methods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Qualitative study of a 10</a:t>
            </a:r>
            <a:r>
              <a:rPr lang="en-US" baseline="30000" dirty="0" smtClean="0"/>
              <a:t>th</a:t>
            </a:r>
            <a:r>
              <a:rPr lang="en-US" dirty="0" smtClean="0"/>
              <a:t> grade service-learning class in an independent Quaker school (Eastern Friends School – EFS)</a:t>
            </a:r>
          </a:p>
          <a:p>
            <a:pPr lvl="1"/>
            <a:r>
              <a:rPr lang="en-US" dirty="0" smtClean="0"/>
              <a:t>Tutoring 1</a:t>
            </a:r>
            <a:r>
              <a:rPr lang="en-US" baseline="30000" dirty="0" smtClean="0"/>
              <a:t>st</a:t>
            </a:r>
            <a:r>
              <a:rPr lang="en-US" dirty="0" smtClean="0"/>
              <a:t> graders in public school</a:t>
            </a:r>
          </a:p>
          <a:p>
            <a:pPr lvl="1"/>
            <a:r>
              <a:rPr lang="en-US" dirty="0" smtClean="0"/>
              <a:t>3 month class</a:t>
            </a:r>
          </a:p>
          <a:p>
            <a:pPr lvl="1"/>
            <a:r>
              <a:rPr lang="en-US" dirty="0" smtClean="0"/>
              <a:t>Privilege </a:t>
            </a:r>
          </a:p>
          <a:p>
            <a:r>
              <a:rPr lang="en-US" dirty="0" smtClean="0"/>
              <a:t>Ethnographic participant observation </a:t>
            </a:r>
          </a:p>
          <a:p>
            <a:r>
              <a:rPr lang="en-US" dirty="0" smtClean="0"/>
              <a:t>Participant </a:t>
            </a:r>
            <a:r>
              <a:rPr lang="en-US" dirty="0"/>
              <a:t>observation on all service trips</a:t>
            </a:r>
          </a:p>
          <a:p>
            <a:r>
              <a:rPr lang="en-US" dirty="0" smtClean="0"/>
              <a:t>Video recording of all EFS based classes</a:t>
            </a:r>
          </a:p>
          <a:p>
            <a:r>
              <a:rPr lang="en-US" dirty="0" smtClean="0"/>
              <a:t>Interviews: pre, post, critical incident</a:t>
            </a:r>
          </a:p>
          <a:p>
            <a:r>
              <a:rPr lang="en-US" dirty="0" smtClean="0"/>
              <a:t>Review of student work</a:t>
            </a:r>
          </a:p>
        </p:txBody>
      </p:sp>
    </p:spTree>
    <p:extLst>
      <p:ext uri="{BB962C8B-B14F-4D97-AF65-F5344CB8AC3E}">
        <p14:creationId xmlns:p14="http://schemas.microsoft.com/office/powerpoint/2010/main" val="4856464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sz="quarter" idx="1"/>
          </p:nvPr>
        </p:nvSpPr>
        <p:spPr/>
        <p:txBody>
          <a:bodyPr/>
          <a:lstStyle/>
          <a:p>
            <a:r>
              <a:rPr lang="en-US" dirty="0" smtClean="0"/>
              <a:t>Qualitative thematic coding </a:t>
            </a:r>
          </a:p>
          <a:p>
            <a:pPr lvl="1"/>
            <a:r>
              <a:rPr lang="en-US" dirty="0" smtClean="0"/>
              <a:t>Initial review of all data:</a:t>
            </a:r>
          </a:p>
          <a:p>
            <a:pPr lvl="2"/>
            <a:r>
              <a:rPr lang="en-US" dirty="0" smtClean="0"/>
              <a:t>A priori coding </a:t>
            </a:r>
            <a:r>
              <a:rPr lang="en-US" dirty="0"/>
              <a:t>(Miles &amp; </a:t>
            </a:r>
            <a:r>
              <a:rPr lang="en-US" dirty="0" err="1"/>
              <a:t>Huberman</a:t>
            </a:r>
            <a:r>
              <a:rPr lang="en-US" dirty="0"/>
              <a:t>, </a:t>
            </a:r>
            <a:r>
              <a:rPr lang="en-US" dirty="0" smtClean="0"/>
              <a:t>1994) </a:t>
            </a:r>
          </a:p>
          <a:p>
            <a:pPr lvl="3"/>
            <a:r>
              <a:rPr lang="en-US" dirty="0" smtClean="0"/>
              <a:t>Sociocultural themes (</a:t>
            </a:r>
            <a:r>
              <a:rPr lang="en-US" dirty="0"/>
              <a:t>Cole &amp; </a:t>
            </a:r>
            <a:r>
              <a:rPr lang="en-US" dirty="0" err="1"/>
              <a:t>Engeström</a:t>
            </a:r>
            <a:r>
              <a:rPr lang="en-US" dirty="0"/>
              <a:t>, 1993; </a:t>
            </a:r>
            <a:r>
              <a:rPr lang="en-US" dirty="0" err="1"/>
              <a:t>Engeström</a:t>
            </a:r>
            <a:r>
              <a:rPr lang="en-US" dirty="0"/>
              <a:t>, </a:t>
            </a:r>
            <a:r>
              <a:rPr lang="en-US" dirty="0" smtClean="0"/>
              <a:t>1987; Lave </a:t>
            </a:r>
            <a:r>
              <a:rPr lang="en-US" dirty="0"/>
              <a:t>&amp; Wenger, 1991; Wenger, 1998) </a:t>
            </a:r>
            <a:endParaRPr lang="en-US" dirty="0" smtClean="0"/>
          </a:p>
          <a:p>
            <a:pPr lvl="2"/>
            <a:r>
              <a:rPr lang="en-US" dirty="0" smtClean="0"/>
              <a:t>Open coding (Strauss &amp; Corbin, 2008)</a:t>
            </a:r>
          </a:p>
          <a:p>
            <a:pPr lvl="1"/>
            <a:r>
              <a:rPr lang="en-US" dirty="0" smtClean="0"/>
              <a:t>Selective coding</a:t>
            </a:r>
          </a:p>
          <a:p>
            <a:pPr lvl="2"/>
            <a:r>
              <a:rPr lang="en-US" dirty="0" smtClean="0"/>
              <a:t>Stories about others</a:t>
            </a:r>
          </a:p>
          <a:p>
            <a:pPr lvl="1"/>
            <a:endParaRPr lang="en-US" dirty="0"/>
          </a:p>
        </p:txBody>
      </p:sp>
    </p:spTree>
    <p:extLst>
      <p:ext uri="{BB962C8B-B14F-4D97-AF65-F5344CB8AC3E}">
        <p14:creationId xmlns:p14="http://schemas.microsoft.com/office/powerpoint/2010/main" val="8615727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Telling Stories</a:t>
            </a:r>
            <a:endParaRPr lang="en-US" dirty="0"/>
          </a:p>
        </p:txBody>
      </p:sp>
      <p:sp>
        <p:nvSpPr>
          <p:cNvPr id="3" name="Content Placeholder 2"/>
          <p:cNvSpPr>
            <a:spLocks noGrp="1"/>
          </p:cNvSpPr>
          <p:nvPr>
            <p:ph sz="quarter" idx="1"/>
          </p:nvPr>
        </p:nvSpPr>
        <p:spPr/>
        <p:txBody>
          <a:bodyPr/>
          <a:lstStyle/>
          <a:p>
            <a:r>
              <a:rPr lang="en-US" dirty="0" smtClean="0"/>
              <a:t>Stories from service were tools to explain their experiences like:</a:t>
            </a:r>
          </a:p>
          <a:p>
            <a:pPr lvl="1"/>
            <a:r>
              <a:rPr lang="en-US" dirty="0" smtClean="0"/>
              <a:t>Academic disparities </a:t>
            </a:r>
          </a:p>
          <a:p>
            <a:pPr lvl="1"/>
            <a:r>
              <a:rPr lang="en-US" dirty="0" smtClean="0"/>
              <a:t>Teacher practice (curriculum &amp; discipline)</a:t>
            </a:r>
            <a:endParaRPr lang="en-US" dirty="0"/>
          </a:p>
        </p:txBody>
      </p:sp>
    </p:spTree>
    <p:extLst>
      <p:ext uri="{BB962C8B-B14F-4D97-AF65-F5344CB8AC3E}">
        <p14:creationId xmlns:p14="http://schemas.microsoft.com/office/powerpoint/2010/main" val="18409997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transformation of stories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Particular stories persisted, but changed… how?</a:t>
            </a:r>
          </a:p>
          <a:p>
            <a:r>
              <a:rPr lang="en-US" dirty="0" smtClean="0"/>
              <a:t>In class:</a:t>
            </a:r>
          </a:p>
          <a:p>
            <a:pPr lvl="1"/>
            <a:r>
              <a:rPr lang="en-US" dirty="0" smtClean="0"/>
              <a:t>Teacher challenges </a:t>
            </a:r>
          </a:p>
          <a:p>
            <a:pPr lvl="2"/>
            <a:r>
              <a:rPr lang="en-US" dirty="0" smtClean="0"/>
              <a:t>weak or focusing</a:t>
            </a:r>
          </a:p>
          <a:p>
            <a:pPr lvl="1"/>
            <a:r>
              <a:rPr lang="en-US" dirty="0" smtClean="0"/>
              <a:t>Supporting and counter examples</a:t>
            </a:r>
          </a:p>
          <a:p>
            <a:pPr lvl="2"/>
            <a:r>
              <a:rPr lang="en-US" dirty="0" smtClean="0"/>
              <a:t>From other students</a:t>
            </a:r>
          </a:p>
          <a:p>
            <a:pPr lvl="2"/>
            <a:r>
              <a:rPr lang="en-US" dirty="0" smtClean="0"/>
              <a:t>From class activities</a:t>
            </a:r>
          </a:p>
          <a:p>
            <a:r>
              <a:rPr lang="en-US" dirty="0" smtClean="0"/>
              <a:t>In service:</a:t>
            </a:r>
          </a:p>
          <a:p>
            <a:pPr lvl="1"/>
            <a:r>
              <a:rPr lang="en-US" dirty="0" smtClean="0"/>
              <a:t>Observations through:</a:t>
            </a:r>
          </a:p>
          <a:p>
            <a:pPr lvl="2"/>
            <a:r>
              <a:rPr lang="en-US" dirty="0" smtClean="0"/>
              <a:t>Legitimate Peripheral Participation (LPP) (Lave &amp; Wenger, 1991)</a:t>
            </a:r>
          </a:p>
          <a:p>
            <a:pPr lvl="3"/>
            <a:r>
              <a:rPr lang="en-US" dirty="0" smtClean="0"/>
              <a:t>Allows engagement across difference to work on common practice</a:t>
            </a:r>
          </a:p>
          <a:p>
            <a:pPr lvl="3"/>
            <a:r>
              <a:rPr lang="en-US" dirty="0" smtClean="0"/>
              <a:t>Without it, stories are still transformed, but maybe not in the ways we hope.</a:t>
            </a:r>
          </a:p>
        </p:txBody>
      </p:sp>
    </p:spTree>
    <p:extLst>
      <p:ext uri="{BB962C8B-B14F-4D97-AF65-F5344CB8AC3E}">
        <p14:creationId xmlns:p14="http://schemas.microsoft.com/office/powerpoint/2010/main" val="1905204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cases:	</a:t>
            </a:r>
            <a:endParaRPr lang="en-US" dirty="0"/>
          </a:p>
        </p:txBody>
      </p:sp>
      <p:sp>
        <p:nvSpPr>
          <p:cNvPr id="3" name="Content Placeholder 2"/>
          <p:cNvSpPr>
            <a:spLocks noGrp="1"/>
          </p:cNvSpPr>
          <p:nvPr>
            <p:ph sz="quarter" idx="1"/>
          </p:nvPr>
        </p:nvSpPr>
        <p:spPr/>
        <p:txBody>
          <a:bodyPr/>
          <a:lstStyle/>
          <a:p>
            <a:r>
              <a:rPr lang="en-US" dirty="0" smtClean="0"/>
              <a:t>Learning without LPP (talking about):</a:t>
            </a:r>
          </a:p>
          <a:p>
            <a:pPr lvl="1"/>
            <a:r>
              <a:rPr lang="en-US" dirty="0" smtClean="0"/>
              <a:t>Parents of the 1</a:t>
            </a:r>
            <a:r>
              <a:rPr lang="en-US" baseline="30000" dirty="0" smtClean="0"/>
              <a:t>st</a:t>
            </a:r>
            <a:r>
              <a:rPr lang="en-US" dirty="0" smtClean="0"/>
              <a:t> graders – do they care about their children?</a:t>
            </a:r>
          </a:p>
          <a:p>
            <a:endParaRPr lang="en-US" dirty="0" smtClean="0"/>
          </a:p>
          <a:p>
            <a:r>
              <a:rPr lang="en-US" dirty="0" smtClean="0"/>
              <a:t>Learning with LPP (talking about and working with)</a:t>
            </a:r>
          </a:p>
          <a:p>
            <a:pPr lvl="1"/>
            <a:r>
              <a:rPr lang="en-US" dirty="0" smtClean="0"/>
              <a:t>Teachers of the 1</a:t>
            </a:r>
            <a:r>
              <a:rPr lang="en-US" baseline="30000" dirty="0" smtClean="0"/>
              <a:t>st</a:t>
            </a:r>
            <a:r>
              <a:rPr lang="en-US" dirty="0" smtClean="0"/>
              <a:t> graders – are they good teachers?</a:t>
            </a:r>
            <a:endParaRPr lang="en-US" dirty="0"/>
          </a:p>
        </p:txBody>
      </p:sp>
    </p:spTree>
    <p:extLst>
      <p:ext uri="{BB962C8B-B14F-4D97-AF65-F5344CB8AC3E}">
        <p14:creationId xmlns:p14="http://schemas.microsoft.com/office/powerpoint/2010/main" val="36666230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Initial stories:</a:t>
            </a:r>
          </a:p>
          <a:p>
            <a:pPr lvl="1"/>
            <a:r>
              <a:rPr lang="en-US" dirty="0" smtClean="0"/>
              <a:t>During class reflection Naomi shared:</a:t>
            </a:r>
          </a:p>
          <a:p>
            <a:pPr lvl="2"/>
            <a:r>
              <a:rPr lang="en-US" dirty="0" smtClean="0"/>
              <a:t>there </a:t>
            </a:r>
            <a:r>
              <a:rPr lang="en-US" dirty="0"/>
              <a:t>was this little girl, her name was </a:t>
            </a:r>
            <a:r>
              <a:rPr lang="en-US" dirty="0" smtClean="0"/>
              <a:t>[Alison] </a:t>
            </a:r>
            <a:r>
              <a:rPr lang="en-US" dirty="0"/>
              <a:t>and the teacher asked if she had done her homework and she said, she said she had it, but her mom wouldn’t help her do it, so I just took note of </a:t>
            </a:r>
            <a:r>
              <a:rPr lang="en-US" dirty="0" smtClean="0"/>
              <a:t>that (Class video, 9</a:t>
            </a:r>
            <a:r>
              <a:rPr lang="en-US" dirty="0"/>
              <a:t>/14/2012). </a:t>
            </a:r>
            <a:endParaRPr lang="en-US" dirty="0" smtClean="0"/>
          </a:p>
          <a:p>
            <a:r>
              <a:rPr lang="en-US" dirty="0" smtClean="0"/>
              <a:t>Culminating stories</a:t>
            </a:r>
          </a:p>
          <a:p>
            <a:pPr lvl="1"/>
            <a:r>
              <a:rPr lang="en-US" dirty="0" smtClean="0"/>
              <a:t>This </a:t>
            </a:r>
            <a:r>
              <a:rPr lang="en-US" dirty="0"/>
              <a:t>became a tool to explain </a:t>
            </a:r>
            <a:r>
              <a:rPr lang="en-US" dirty="0" smtClean="0"/>
              <a:t>struggling students</a:t>
            </a:r>
            <a:endParaRPr lang="en-US" dirty="0"/>
          </a:p>
          <a:p>
            <a:pPr lvl="2"/>
            <a:r>
              <a:rPr lang="en-US" dirty="0" smtClean="0"/>
              <a:t>Naomi: especially </a:t>
            </a:r>
            <a:r>
              <a:rPr lang="en-US" dirty="0"/>
              <a:t>for the [students] who were behind, you could really tell that their family wasn’t helping them that </a:t>
            </a:r>
            <a:r>
              <a:rPr lang="en-US" dirty="0" smtClean="0"/>
              <a:t>much (Interview, 12</a:t>
            </a:r>
            <a:r>
              <a:rPr lang="en-US" dirty="0"/>
              <a:t>/6/2012). </a:t>
            </a:r>
          </a:p>
          <a:p>
            <a:pPr lvl="1"/>
            <a:r>
              <a:rPr lang="en-US" dirty="0"/>
              <a:t>The story did </a:t>
            </a:r>
            <a:r>
              <a:rPr lang="en-US" dirty="0" smtClean="0"/>
              <a:t>not</a:t>
            </a:r>
            <a:r>
              <a:rPr lang="en-US" dirty="0"/>
              <a:t> </a:t>
            </a:r>
            <a:r>
              <a:rPr lang="en-US" dirty="0" smtClean="0"/>
              <a:t>maintain </a:t>
            </a:r>
            <a:r>
              <a:rPr lang="en-US" dirty="0"/>
              <a:t>its original form</a:t>
            </a:r>
            <a:r>
              <a:rPr lang="en-US" dirty="0" smtClean="0"/>
              <a:t>.</a:t>
            </a:r>
            <a:endParaRPr lang="en-US" dirty="0"/>
          </a:p>
          <a:p>
            <a:pPr lvl="2"/>
            <a:r>
              <a:rPr lang="en-US" dirty="0" smtClean="0"/>
              <a:t>Naomi: But </a:t>
            </a:r>
            <a:r>
              <a:rPr lang="en-US" dirty="0"/>
              <a:t>there were some kids that said, ‘oh yeah my mom helped me with my homework</a:t>
            </a:r>
            <a:r>
              <a:rPr lang="en-US" dirty="0" smtClean="0"/>
              <a:t>’ (Interview, 12</a:t>
            </a:r>
            <a:r>
              <a:rPr lang="en-US" dirty="0"/>
              <a:t>/6/2012). </a:t>
            </a:r>
          </a:p>
          <a:p>
            <a:pPr lvl="1"/>
            <a:endParaRPr lang="en-US" dirty="0"/>
          </a:p>
        </p:txBody>
      </p:sp>
    </p:spTree>
    <p:extLst>
      <p:ext uri="{BB962C8B-B14F-4D97-AF65-F5344CB8AC3E}">
        <p14:creationId xmlns:p14="http://schemas.microsoft.com/office/powerpoint/2010/main" val="33809189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Parents</a:t>
            </a:r>
          </a:p>
        </p:txBody>
      </p:sp>
      <p:sp>
        <p:nvSpPr>
          <p:cNvPr id="3" name="Content Placeholder 2"/>
          <p:cNvSpPr>
            <a:spLocks noGrp="1"/>
          </p:cNvSpPr>
          <p:nvPr>
            <p:ph sz="quarter" idx="1"/>
          </p:nvPr>
        </p:nvSpPr>
        <p:spPr/>
        <p:txBody>
          <a:bodyPr>
            <a:normAutofit/>
          </a:bodyPr>
          <a:lstStyle/>
          <a:p>
            <a:r>
              <a:rPr lang="en-US" dirty="0" smtClean="0"/>
              <a:t>Process of change: In class - Teacher</a:t>
            </a:r>
          </a:p>
          <a:p>
            <a:pPr lvl="1"/>
            <a:r>
              <a:rPr lang="en-US" dirty="0" smtClean="0"/>
              <a:t>Teacher (counter):</a:t>
            </a:r>
          </a:p>
          <a:p>
            <a:pPr lvl="2"/>
            <a:r>
              <a:rPr lang="en-US" dirty="0" smtClean="0"/>
              <a:t>Scott: I </a:t>
            </a:r>
            <a:r>
              <a:rPr lang="en-US" dirty="0"/>
              <a:t>only have two kids, but to try to find time to read twenty minutes to this one and help that one with homework, I mean something simple like that, it is very </a:t>
            </a:r>
            <a:r>
              <a:rPr lang="en-US" dirty="0" smtClean="0"/>
              <a:t>taxing </a:t>
            </a:r>
            <a:r>
              <a:rPr lang="en-US" dirty="0"/>
              <a:t>(10/27/2012). </a:t>
            </a:r>
            <a:r>
              <a:rPr lang="en-US" dirty="0" smtClean="0"/>
              <a:t> </a:t>
            </a:r>
          </a:p>
        </p:txBody>
      </p:sp>
    </p:spTree>
    <p:extLst>
      <p:ext uri="{BB962C8B-B14F-4D97-AF65-F5344CB8AC3E}">
        <p14:creationId xmlns:p14="http://schemas.microsoft.com/office/powerpoint/2010/main" val="34065324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242</TotalTime>
  <Words>2252</Words>
  <Application>Microsoft Macintosh PowerPoint</Application>
  <PresentationFormat>On-screen Show (4:3)</PresentationFormat>
  <Paragraphs>159</Paragraphs>
  <Slides>22</Slides>
  <Notes>4</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Civic</vt:lpstr>
      <vt:lpstr>Stories from service </vt:lpstr>
      <vt:lpstr>Purpose and Significance</vt:lpstr>
      <vt:lpstr>Study and Methods</vt:lpstr>
      <vt:lpstr>Analysis</vt:lpstr>
      <vt:lpstr>Telling Stories</vt:lpstr>
      <vt:lpstr>The transformation of stories</vt:lpstr>
      <vt:lpstr>The cases: </vt:lpstr>
      <vt:lpstr>Parents</vt:lpstr>
      <vt:lpstr>Parents</vt:lpstr>
      <vt:lpstr>Parents</vt:lpstr>
      <vt:lpstr>Parents</vt:lpstr>
      <vt:lpstr>Parents</vt:lpstr>
      <vt:lpstr>Parents</vt:lpstr>
      <vt:lpstr>Parents</vt:lpstr>
      <vt:lpstr>Teachers</vt:lpstr>
      <vt:lpstr>Teachers</vt:lpstr>
      <vt:lpstr>Teachers</vt:lpstr>
      <vt:lpstr>Teachers</vt:lpstr>
      <vt:lpstr>Teachers</vt:lpstr>
      <vt:lpstr>Teachers</vt:lpstr>
      <vt:lpstr>Conclusion</vt:lpstr>
      <vt:lpstr>References</vt:lpstr>
    </vt:vector>
  </TitlesOfParts>
  <Company>PennGSE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Stories from service </dc:title>
  <dc:creator>Christopher Pupik Dean</dc:creator>
  <cp:lastModifiedBy>Christopher Pupik Dean</cp:lastModifiedBy>
  <cp:revision>35</cp:revision>
  <dcterms:created xsi:type="dcterms:W3CDTF">2012-09-24T03:24:35Z</dcterms:created>
  <dcterms:modified xsi:type="dcterms:W3CDTF">2012-09-27T13:49:51Z</dcterms:modified>
</cp:coreProperties>
</file>